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58" r:id="rId9"/>
    <p:sldId id="264" r:id="rId10"/>
  </p:sldIdLst>
  <p:sldSz cx="9144000" cy="6858000" type="screen4x3"/>
  <p:notesSz cx="6797675" cy="987425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>
        <p:scale>
          <a:sx n="107" d="100"/>
          <a:sy n="107" d="100"/>
        </p:scale>
        <p:origin x="-7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81599-81D8-480D-9CBD-7ECA1A49043E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51911-4991-472E-8658-14916DD2D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383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2370A-2B39-457A-A4A6-BBBF24E3948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854FE-CF9A-48DB-A866-C8FCEDD9C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45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deithio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blwch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uchaf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chwith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blwch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gwaelod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datblygir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cwestiynu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mwy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manwl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disgwylir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ymatebion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mwy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manwl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hefyd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Annog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disgyblion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lunio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cwestiynau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hunain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ddewis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gair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golofn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chwith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wedi'i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ddilyn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air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rhes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uchaf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enghraifft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Is… the time / the name of…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Will… the reaction stop if I use X grams of Y?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Might… we use photosynthesis to overcome the impact of burning fossil fuels?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Deunydd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ActiveX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dyluniad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Jon Haines @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mr_haines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Wedi'i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ysbrydoli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diolch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@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johnsayers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0F25-4921-4389-A50E-46882F39A8C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1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deithio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blwch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uchaf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chwith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blwch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gwaelod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datblygir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cwestiynu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mwy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manwl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disgwylir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ymatebion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mwy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manwl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hefyd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Annog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disgyblion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lunio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cwestiynau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hunain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ddewis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gair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golofn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chwith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wedi'i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ddilyn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air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o'r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rhes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uchaf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enghraifft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Is… the time / the name of…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Will… the reaction stop if I use X grams of Y?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Might… we use photosynthesis to overcome the impact of burning fossil fuels?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Deunydd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ActiveX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dyluniad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Jon Haines @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mr_haines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Wedi'i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ysbrydoli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diolch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@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johnsayers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0F25-4921-4389-A50E-46882F39A8C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735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19092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82694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estion Matrix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54579028"/>
              </p:ext>
            </p:extLst>
          </p:nvPr>
        </p:nvGraphicFramePr>
        <p:xfrm>
          <a:off x="2" y="1"/>
          <a:ext cx="9143995" cy="6876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6073"/>
                <a:gridCol w="1156846"/>
                <a:gridCol w="1156846"/>
                <a:gridCol w="1156846"/>
                <a:gridCol w="1156846"/>
                <a:gridCol w="1156846"/>
                <a:gridCol w="1126071"/>
                <a:gridCol w="1187621"/>
              </a:tblGrid>
              <a:tr h="857388">
                <a:tc rowSpan="2">
                  <a:txBody>
                    <a:bodyPr/>
                    <a:lstStyle/>
                    <a:p>
                      <a:pPr algn="ctr"/>
                      <a:endParaRPr lang="en-GB" sz="1600" b="1" spc="-150">
                        <a:solidFill>
                          <a:schemeClr val="bg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IS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b="1" spc="-150" baseline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DOES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GB" sz="18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HAS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18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DID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18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 WAS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1800" b="1" spc="-15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CAN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SHOULD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ct val="0"/>
                        </a:spcBef>
                      </a:pPr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WOULD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b="1" spc="-150" baseline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COULD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WILL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MIGHT</a:t>
                      </a:r>
                      <a:r>
                        <a:rPr lang="en-GB" sz="28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b="1" spc="-15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endParaRPr lang="en-GB" sz="120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PRESENT</a:t>
                      </a:r>
                      <a:endParaRPr lang="en-GB" sz="120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PAST</a:t>
                      </a:r>
                      <a:endParaRPr lang="en-GB" sz="120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POSSIBILITY</a:t>
                      </a:r>
                      <a:endParaRPr lang="en-GB" sz="120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OPINION</a:t>
                      </a:r>
                      <a:endParaRPr lang="en-GB" sz="120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PROBABILITY</a:t>
                      </a:r>
                      <a:endParaRPr lang="en-GB" sz="120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PREDICTION</a:t>
                      </a:r>
                      <a:endParaRPr lang="en-GB" sz="120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IMAGINATION</a:t>
                      </a:r>
                      <a:endParaRPr lang="en-GB" sz="120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WHAT</a:t>
                      </a:r>
                      <a:r>
                        <a:rPr lang="en-GB" sz="2800" b="1" spc="-15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EVENT</a:t>
                      </a:r>
                      <a:endParaRPr lang="en-GB" sz="1400" b="1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WHERE</a:t>
                      </a:r>
                      <a:r>
                        <a:rPr lang="en-GB" sz="2800" b="1" spc="-15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1400" spc="-15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PLACE</a:t>
                      </a:r>
                      <a:endParaRPr lang="en-GB" sz="1400" b="1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WHEN</a:t>
                      </a:r>
                      <a:r>
                        <a:rPr lang="en-GB" sz="2800" b="1" spc="-15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spc="-15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TIME</a:t>
                      </a:r>
                      <a:endParaRPr lang="en-GB" sz="1400" b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WHICH</a:t>
                      </a:r>
                      <a:r>
                        <a:rPr lang="en-GB" sz="2800" b="1" spc="-15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CHOICE</a:t>
                      </a:r>
                      <a:endParaRPr lang="en-GB" sz="1400" b="1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trike="noStrike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WHO</a:t>
                      </a:r>
                      <a:r>
                        <a:rPr lang="en-GB" sz="2800" b="1" strike="noStrike" spc="-15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trike="noStrike" spc="-15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PERSON</a:t>
                      </a:r>
                      <a:endParaRPr lang="en-GB" sz="1400" b="1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WHY</a:t>
                      </a:r>
                      <a:r>
                        <a:rPr lang="en-GB" sz="2800" b="1" spc="-15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REASON</a:t>
                      </a:r>
                      <a:endParaRPr lang="en-GB" sz="1400" b="1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HOW</a:t>
                      </a:r>
                      <a:r>
                        <a:rPr lang="en-GB" sz="2800" b="1" spc="-15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spc="-150" baseline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baseline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MEANING</a:t>
                      </a:r>
                      <a:endParaRPr lang="en-GB" sz="1400" b="1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 userDrawn="1"/>
        </p:nvSpPr>
        <p:spPr>
          <a:xfrm rot="19030562">
            <a:off x="-76658" y="234985"/>
            <a:ext cx="1213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spc="-150">
                <a:ln w="12700">
                  <a:noFill/>
                </a:ln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QUESTION </a:t>
            </a:r>
            <a:r>
              <a:rPr lang="en-GB" b="1" spc="-150" smtClean="0">
                <a:ln w="12700">
                  <a:noFill/>
                </a:ln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MATRIX</a:t>
            </a:r>
            <a:endParaRPr lang="en-GB" b="1" spc="-150">
              <a:ln w="12700">
                <a:noFill/>
              </a:ln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45605" y="-17755"/>
            <a:ext cx="223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spc="-15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A</a:t>
            </a:r>
            <a:r>
              <a:rPr lang="en-GB" spc="-15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sk better questions…</a:t>
            </a:r>
            <a:endParaRPr lang="en-GB" sz="2400" spc="-15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30083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258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3085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114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6588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70063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0875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073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53188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23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Great_Depression_in_the_United_Kingdom#/media/File:Bundesarchiv_Bild_102-10246,_England,_Arbeitslose_vor_Gewerkschaftshau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731139"/>
            <a:ext cx="4294263" cy="321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480" y="4221088"/>
            <a:ext cx="8802555" cy="3630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2800" b="1" smtClean="0">
                <a:latin typeface="Gotham Rounded Book" pitchFamily="50" charset="0"/>
              </a:rPr>
              <a:t>Amcanion dysgu</a:t>
            </a:r>
          </a:p>
          <a:p>
            <a:pPr>
              <a:defRPr b="0" i="0"/>
            </a:pPr>
            <a:endParaRPr lang="en-GB" sz="2800" dirty="0" smtClean="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3200" smtClean="0">
                <a:latin typeface="Gotham Rounded Book" pitchFamily="50" charset="0"/>
              </a:rPr>
              <a:t>Rhagfynegi dysgu</a:t>
            </a:r>
          </a:p>
          <a:p>
            <a:pPr>
              <a:defRPr b="0" i="0"/>
            </a:pPr>
            <a:r>
              <a:rPr lang="x-none" sz="3200" smtClean="0">
                <a:latin typeface="Gotham Rounded Book" pitchFamily="50" charset="0"/>
              </a:rPr>
              <a:t>Categoreiddio newidiadau</a:t>
            </a:r>
          </a:p>
          <a:p>
            <a:pPr>
              <a:defRPr b="0" i="0"/>
            </a:pPr>
            <a:r>
              <a:rPr lang="x-none" sz="3200" smtClean="0">
                <a:latin typeface="Gotham Rounded Book" pitchFamily="50" charset="0"/>
              </a:rPr>
              <a:t>Egluro newidiadau</a:t>
            </a:r>
          </a:p>
          <a:p>
            <a:pPr>
              <a:defRPr b="0" i="0"/>
            </a:pPr>
            <a:endParaRPr lang="en-GB" sz="4000" dirty="0" smtClean="0">
              <a:latin typeface="Comic Sans MS" panose="030F0702030302020204" pitchFamily="66" charset="0"/>
            </a:endParaRPr>
          </a:p>
          <a:p>
            <a:pPr>
              <a:defRPr b="0" i="0"/>
            </a:pP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>
                <a:solidFill>
                  <a:schemeClr val="bg1"/>
                </a:solidFill>
              </a:rPr>
              <a:t>Heddiw, byddwn ni'n trafod Prydain yn yr 1930au.</a:t>
            </a:r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367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922501"/>
              </p:ext>
            </p:extLst>
          </p:nvPr>
        </p:nvGraphicFramePr>
        <p:xfrm>
          <a:off x="899592" y="2722375"/>
          <a:ext cx="6984776" cy="3834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662426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x-none" sz="2400" b="1" smtClean="0">
                          <a:latin typeface="Gotham Rounded Book" pitchFamily="50" charset="0"/>
                        </a:rPr>
                        <a:t>Cyn</a:t>
                      </a:r>
                      <a:r>
                        <a:rPr lang="x-none" sz="2400" b="1" smtClean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x-none" sz="2400" b="1" smtClean="0">
                          <a:latin typeface="Gotham Rounded Book" pitchFamily="50" charset="0"/>
                        </a:rPr>
                        <a:t>Yn ystod</a:t>
                      </a:r>
                      <a:r>
                        <a:rPr lang="x-none" sz="2400" b="1" smtClean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000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2415" y="1340768"/>
            <a:ext cx="82253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2200" smtClean="0">
                <a:latin typeface="Gotham Rounded Book" pitchFamily="50" charset="0"/>
              </a:rPr>
              <a:t>Pethau rydych chi'n gwybod a allai gael effaith.</a:t>
            </a:r>
          </a:p>
          <a:p>
            <a:pPr>
              <a:defRPr b="0" i="0"/>
            </a:pPr>
            <a:r>
              <a:rPr lang="x-none" sz="2200" smtClean="0">
                <a:latin typeface="Gotham Rounded Book" pitchFamily="50" charset="0"/>
              </a:rPr>
              <a:t>Cwestiynau rydych chi eisiau atebion iddyn nhw. 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Yr 1930au</a:t>
            </a: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566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415" y="2132856"/>
            <a:ext cx="8217121" cy="375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4000" smtClean="0">
                <a:latin typeface="Gotham Rounded Book" pitchFamily="50" charset="0"/>
              </a:rPr>
              <a:t>Edrychwch ar y wybodaeth.</a:t>
            </a:r>
          </a:p>
          <a:p>
            <a:pPr>
              <a:defRPr b="0" i="0"/>
            </a:pPr>
            <a:endParaRPr lang="en-GB" sz="4000" dirty="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4000" smtClean="0">
                <a:latin typeface="Gotham Rounded Book" pitchFamily="50" charset="0"/>
              </a:rPr>
              <a:t>Pa fath o gwestiynau </a:t>
            </a:r>
            <a:r>
              <a:rPr lang="cy-GB" sz="4000" dirty="0" smtClean="0">
                <a:latin typeface="Gotham Rounded Book" pitchFamily="50" charset="0"/>
              </a:rPr>
              <a:t>g</a:t>
            </a:r>
            <a:r>
              <a:rPr lang="x-none" sz="4000" smtClean="0">
                <a:latin typeface="Gotham Rounded Book" pitchFamily="50" charset="0"/>
              </a:rPr>
              <a:t>allech chi eu creu?</a:t>
            </a:r>
          </a:p>
          <a:p>
            <a:pPr>
              <a:defRPr b="0" i="0"/>
            </a:pPr>
            <a:endParaRPr lang="en-GB" sz="4000" dirty="0">
              <a:latin typeface="Comic Sans MS" panose="030F0702030302020204" pitchFamily="66" charset="0"/>
            </a:endParaRPr>
          </a:p>
          <a:p>
            <a:pPr>
              <a:defRPr b="0" i="0"/>
            </a:pP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290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0859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iped Right Arrow 1"/>
          <p:cNvSpPr/>
          <p:nvPr/>
        </p:nvSpPr>
        <p:spPr>
          <a:xfrm rot="2039083">
            <a:off x="753324" y="3183830"/>
            <a:ext cx="8884792" cy="1593038"/>
          </a:xfrm>
          <a:prstGeom prst="stripedRightArrow">
            <a:avLst/>
          </a:prstGeom>
          <a:ln w="25400" cap="flat" algn="ctr">
            <a:prstDash val="soli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b="0" i="0"/>
            </a:pPr>
            <a:r>
              <a:rPr lang="x-none" smtClean="0"/>
              <a:t>Mae lefel anhawster cyffredinol y cwestiynau yn cynyddu... fel arfer mae cwestiwn </a:t>
            </a:r>
            <a:r>
              <a:rPr lang="x-none" i="1" smtClean="0"/>
              <a:t>"What is?"</a:t>
            </a:r>
            <a:r>
              <a:rPr lang="x-none" smtClean="0"/>
              <a:t> yn haws i'w greu ac i'w ateb na chwestiwn </a:t>
            </a:r>
            <a:r>
              <a:rPr lang="x-none" i="1" smtClean="0"/>
              <a:t>"How might?"</a:t>
            </a:r>
            <a:r>
              <a:rPr lang="x-none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0567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415" y="1340768"/>
            <a:ext cx="8225338" cy="4485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3600" b="1" u="sng" smtClean="0">
                <a:solidFill>
                  <a:srgbClr val="FF0000"/>
                </a:solidFill>
                <a:latin typeface="Gotham Rounded Book" pitchFamily="50" charset="0"/>
              </a:rPr>
              <a:t>Terfyn amser yr arholiad = </a:t>
            </a:r>
            <a:r>
              <a:rPr lang="cy-GB" sz="3600" b="1" u="sng" dirty="0" smtClean="0">
                <a:solidFill>
                  <a:srgbClr val="FF0000"/>
                </a:solidFill>
                <a:latin typeface="Gotham Rounded Book" pitchFamily="50" charset="0"/>
              </a:rPr>
              <a:t> </a:t>
            </a:r>
            <a:r>
              <a:rPr lang="x-none" sz="3600" b="1" u="sng" smtClean="0">
                <a:solidFill>
                  <a:srgbClr val="FF0000"/>
                </a:solidFill>
                <a:latin typeface="Gotham Rounded Book" pitchFamily="50" charset="0"/>
              </a:rPr>
              <a:t>30 munud</a:t>
            </a:r>
          </a:p>
          <a:p>
            <a:pPr>
              <a:defRPr b="0" i="0"/>
            </a:pPr>
            <a:endParaRPr lang="x-none" sz="3600" b="1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3600" b="1" smtClean="0">
                <a:latin typeface="Gotham Rounded Book" pitchFamily="50" charset="0"/>
              </a:rPr>
              <a:t>Cynlluniwch eich ateb, meddyliwch am y sgiliau y bydd eu hangen arnoch chi.</a:t>
            </a:r>
          </a:p>
          <a:p>
            <a:pPr>
              <a:defRPr b="0" i="0"/>
            </a:pPr>
            <a:r>
              <a:rPr lang="x-none" sz="3600" b="1" smtClean="0">
                <a:latin typeface="Gotham Rounded Book" pitchFamily="50" charset="0"/>
              </a:rPr>
              <a:t>Y terfyniadau.</a:t>
            </a:r>
          </a:p>
          <a:p>
            <a:pPr>
              <a:defRPr b="0" i="0"/>
            </a:pPr>
            <a:r>
              <a:rPr lang="x-none" sz="3600" b="1" smtClean="0">
                <a:latin typeface="Gotham Rounded Book" pitchFamily="50" charset="0"/>
              </a:rPr>
              <a:t>Y wybodaeth sydd ei hangen.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>
                <a:solidFill>
                  <a:schemeClr val="bg1"/>
                </a:solidFill>
              </a:rPr>
              <a:t>Sut roedd Prydain yn newid yn ystod yr 1930au?</a:t>
            </a: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1102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3" y="1340768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3200" b="1" smtClean="0">
                <a:latin typeface="Gotham Rounded Book" pitchFamily="50" charset="0"/>
              </a:rPr>
              <a:t>Pethau Da </a:t>
            </a:r>
            <a:r>
              <a:rPr lang="x-none" sz="3200" b="1" i="1" smtClean="0">
                <a:latin typeface="Gotham Rounded Book" pitchFamily="50" charset="0"/>
              </a:rPr>
              <a:t>(WWW</a:t>
            </a:r>
            <a:r>
              <a:rPr lang="cy-GB" sz="3200" b="1" i="1" dirty="0" smtClean="0">
                <a:latin typeface="Gotham Rounded Book" pitchFamily="50" charset="0"/>
              </a:rPr>
              <a:t> = </a:t>
            </a:r>
            <a:r>
              <a:rPr lang="cy-GB" sz="3200" b="1" i="1" dirty="0" err="1" smtClean="0">
                <a:latin typeface="Gotham Rounded Book" pitchFamily="50" charset="0"/>
              </a:rPr>
              <a:t>What</a:t>
            </a:r>
            <a:r>
              <a:rPr lang="cy-GB" sz="3200" b="1" i="1" dirty="0" smtClean="0">
                <a:latin typeface="Gotham Rounded Book" pitchFamily="50" charset="0"/>
              </a:rPr>
              <a:t> </a:t>
            </a:r>
            <a:r>
              <a:rPr lang="cy-GB" sz="3200" b="1" i="1" dirty="0" err="1" smtClean="0">
                <a:latin typeface="Gotham Rounded Book" pitchFamily="50" charset="0"/>
              </a:rPr>
              <a:t>Went</a:t>
            </a:r>
            <a:r>
              <a:rPr lang="cy-GB" sz="3200" b="1" i="1" dirty="0" smtClean="0">
                <a:latin typeface="Gotham Rounded Book" pitchFamily="50" charset="0"/>
              </a:rPr>
              <a:t> Well</a:t>
            </a:r>
            <a:r>
              <a:rPr lang="x-none" sz="3200" b="1" i="1" smtClean="0">
                <a:latin typeface="Gotham Rounded Book" pitchFamily="50" charset="0"/>
              </a:rPr>
              <a:t>)</a:t>
            </a:r>
          </a:p>
          <a:p>
            <a:pPr>
              <a:defRPr b="0" i="0"/>
            </a:pPr>
            <a:endParaRPr lang="x-none" sz="3200" b="1" smtClean="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3200" b="1" smtClean="0">
                <a:latin typeface="Gotham Rounded Book" pitchFamily="50" charset="0"/>
              </a:rPr>
              <a:t>Awgrymiadau </a:t>
            </a:r>
            <a:r>
              <a:rPr lang="x-none" sz="3200" b="1" i="1" smtClean="0">
                <a:latin typeface="Gotham Rounded Book" pitchFamily="50" charset="0"/>
              </a:rPr>
              <a:t>(EBI</a:t>
            </a:r>
            <a:r>
              <a:rPr lang="cy-GB" sz="3200" b="1" i="1" dirty="0" smtClean="0">
                <a:latin typeface="Gotham Rounded Book" pitchFamily="50" charset="0"/>
              </a:rPr>
              <a:t> = </a:t>
            </a:r>
            <a:r>
              <a:rPr lang="cy-GB" sz="3200" b="1" i="1" dirty="0" err="1" smtClean="0">
                <a:latin typeface="Gotham Rounded Book" pitchFamily="50" charset="0"/>
              </a:rPr>
              <a:t>Even</a:t>
            </a:r>
            <a:r>
              <a:rPr lang="cy-GB" sz="3200" b="1" i="1" dirty="0" smtClean="0">
                <a:latin typeface="Gotham Rounded Book" pitchFamily="50" charset="0"/>
              </a:rPr>
              <a:t> </a:t>
            </a:r>
            <a:r>
              <a:rPr lang="cy-GB" sz="3200" b="1" i="1" dirty="0" err="1" smtClean="0">
                <a:latin typeface="Gotham Rounded Book" pitchFamily="50" charset="0"/>
              </a:rPr>
              <a:t>Better</a:t>
            </a:r>
            <a:r>
              <a:rPr lang="cy-GB" sz="3200" b="1" i="1" dirty="0" smtClean="0">
                <a:latin typeface="Gotham Rounded Book" pitchFamily="50" charset="0"/>
              </a:rPr>
              <a:t> </a:t>
            </a:r>
            <a:r>
              <a:rPr lang="cy-GB" sz="3200" b="1" i="1" dirty="0" err="1" smtClean="0">
                <a:latin typeface="Gotham Rounded Book" pitchFamily="50" charset="0"/>
              </a:rPr>
              <a:t>If</a:t>
            </a:r>
            <a:r>
              <a:rPr lang="x-none" sz="3200" b="1" i="1" smtClean="0">
                <a:latin typeface="Gotham Rounded Book" pitchFamily="50" charset="0"/>
              </a:rPr>
              <a:t>)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Cyfnewid</a:t>
            </a: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0066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iscovery-graduates.com/wp-content/uploads/2014/07/skil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24879" y="692695"/>
            <a:ext cx="8055124" cy="604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WJEC_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" descr="header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13775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en-GB" dirty="0" err="1">
                <a:solidFill>
                  <a:schemeClr val="bg1"/>
                </a:solidFill>
              </a:rPr>
              <a:t>Cydnabyddiaeth</a:t>
            </a:r>
            <a:endParaRPr lang="x-none">
              <a:solidFill>
                <a:schemeClr val="bg1"/>
              </a:solidFill>
            </a:endParaRPr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0763" y="1365337"/>
            <a:ext cx="8404826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1400" dirty="0">
                <a:latin typeface="Gotham Rounded Book" pitchFamily="50" charset="0"/>
                <a:hlinkClick r:id="rId4"/>
              </a:rPr>
              <a:t>Unemployed people in front of a workhouse in London 1930, Wikipedia </a:t>
            </a:r>
            <a:r>
              <a:rPr lang="en-GB" sz="1400">
                <a:latin typeface="Gotham Rounded Book" pitchFamily="50" charset="0"/>
                <a:hlinkClick r:id="rId4"/>
              </a:rPr>
              <a:t>Creative </a:t>
            </a:r>
            <a:r>
              <a:rPr lang="en-GB" sz="1400" smtClean="0">
                <a:latin typeface="Gotham Rounded Book" pitchFamily="50" charset="0"/>
                <a:hlinkClick r:id="rId4"/>
              </a:rPr>
              <a:t>Commons</a:t>
            </a:r>
            <a:endParaRPr lang="en-GB" sz="1400" dirty="0" smtClean="0">
              <a:latin typeface="Gotham Rounded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7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10.24"/>
  <p:tag name="AS_TITLE" val="Aspose.Slides for .NET 4.0 Client Profile"/>
  <p:tag name="AS_VERSION" val="14.8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8828</TotalTime>
  <Words>383</Words>
  <Application>Microsoft Office PowerPoint</Application>
  <PresentationFormat>On-screen Show (4:3)</PresentationFormat>
  <Paragraphs>45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EDU-SCCM1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Thomas</dc:creator>
  <cp:lastModifiedBy>Jones, Hywel</cp:lastModifiedBy>
  <cp:revision>14</cp:revision>
  <cp:lastPrinted>2015-10-06T08:53:37Z</cp:lastPrinted>
  <dcterms:created xsi:type="dcterms:W3CDTF">2015-07-08T08:07:44Z</dcterms:created>
  <dcterms:modified xsi:type="dcterms:W3CDTF">2015-11-30T08:44:17Z</dcterms:modified>
</cp:coreProperties>
</file>